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57"/>
  </p:notesMasterIdLst>
  <p:sldIdLst>
    <p:sldId id="256" r:id="rId2"/>
    <p:sldId id="947" r:id="rId3"/>
    <p:sldId id="1024" r:id="rId4"/>
    <p:sldId id="762" r:id="rId5"/>
    <p:sldId id="471" r:id="rId6"/>
    <p:sldId id="763" r:id="rId7"/>
    <p:sldId id="1124" r:id="rId8"/>
    <p:sldId id="564" r:id="rId9"/>
    <p:sldId id="565" r:id="rId10"/>
    <p:sldId id="499" r:id="rId11"/>
    <p:sldId id="1110" r:id="rId12"/>
    <p:sldId id="1164" r:id="rId13"/>
    <p:sldId id="557" r:id="rId14"/>
    <p:sldId id="841" r:id="rId15"/>
    <p:sldId id="1025" r:id="rId16"/>
    <p:sldId id="667" r:id="rId17"/>
    <p:sldId id="681" r:id="rId18"/>
    <p:sldId id="668" r:id="rId19"/>
    <p:sldId id="1035" r:id="rId20"/>
    <p:sldId id="703" r:id="rId21"/>
    <p:sldId id="707" r:id="rId22"/>
    <p:sldId id="709" r:id="rId23"/>
    <p:sldId id="1125" r:id="rId24"/>
    <p:sldId id="1112" r:id="rId25"/>
    <p:sldId id="1162" r:id="rId26"/>
    <p:sldId id="1163" r:id="rId27"/>
    <p:sldId id="1038" r:id="rId28"/>
    <p:sldId id="584" r:id="rId29"/>
    <p:sldId id="509" r:id="rId30"/>
    <p:sldId id="662" r:id="rId31"/>
    <p:sldId id="578" r:id="rId32"/>
    <p:sldId id="510" r:id="rId33"/>
    <p:sldId id="663" r:id="rId34"/>
    <p:sldId id="549" r:id="rId35"/>
    <p:sldId id="577" r:id="rId36"/>
    <p:sldId id="997" r:id="rId37"/>
    <p:sldId id="998" r:id="rId38"/>
    <p:sldId id="572" r:id="rId39"/>
    <p:sldId id="598" r:id="rId40"/>
    <p:sldId id="1155" r:id="rId41"/>
    <p:sldId id="1039" r:id="rId42"/>
    <p:sldId id="551" r:id="rId43"/>
    <p:sldId id="869" r:id="rId44"/>
    <p:sldId id="1165" r:id="rId45"/>
    <p:sldId id="1036" r:id="rId46"/>
    <p:sldId id="591" r:id="rId47"/>
    <p:sldId id="590" r:id="rId48"/>
    <p:sldId id="588" r:id="rId49"/>
    <p:sldId id="589" r:id="rId50"/>
    <p:sldId id="639" r:id="rId51"/>
    <p:sldId id="592" r:id="rId52"/>
    <p:sldId id="594" r:id="rId53"/>
    <p:sldId id="593" r:id="rId54"/>
    <p:sldId id="596" r:id="rId55"/>
    <p:sldId id="597" r:id="rId56"/>
    <p:sldId id="720" r:id="rId57"/>
    <p:sldId id="750" r:id="rId58"/>
    <p:sldId id="582" r:id="rId59"/>
    <p:sldId id="747" r:id="rId60"/>
    <p:sldId id="1119" r:id="rId61"/>
    <p:sldId id="1156" r:id="rId62"/>
    <p:sldId id="1120" r:id="rId63"/>
    <p:sldId id="1090" r:id="rId64"/>
    <p:sldId id="1144" r:id="rId65"/>
    <p:sldId id="1131" r:id="rId66"/>
    <p:sldId id="1145" r:id="rId67"/>
    <p:sldId id="518" r:id="rId68"/>
    <p:sldId id="973" r:id="rId69"/>
    <p:sldId id="875" r:id="rId70"/>
    <p:sldId id="1166" r:id="rId71"/>
    <p:sldId id="1147" r:id="rId72"/>
    <p:sldId id="1146" r:id="rId73"/>
    <p:sldId id="970" r:id="rId74"/>
    <p:sldId id="897" r:id="rId75"/>
    <p:sldId id="1148" r:id="rId76"/>
    <p:sldId id="889" r:id="rId77"/>
    <p:sldId id="1167" r:id="rId78"/>
    <p:sldId id="1168" r:id="rId79"/>
    <p:sldId id="1170" r:id="rId80"/>
    <p:sldId id="1157" r:id="rId81"/>
    <p:sldId id="1158" r:id="rId82"/>
    <p:sldId id="1134" r:id="rId83"/>
    <p:sldId id="1159" r:id="rId84"/>
    <p:sldId id="1135" r:id="rId85"/>
    <p:sldId id="1160" r:id="rId86"/>
    <p:sldId id="1136" r:id="rId87"/>
    <p:sldId id="1171" r:id="rId88"/>
    <p:sldId id="1137" r:id="rId89"/>
    <p:sldId id="1117" r:id="rId90"/>
    <p:sldId id="1101" r:id="rId91"/>
    <p:sldId id="1138" r:id="rId92"/>
    <p:sldId id="1139" r:id="rId93"/>
    <p:sldId id="1093" r:id="rId94"/>
    <p:sldId id="1173" r:id="rId95"/>
    <p:sldId id="1102" r:id="rId96"/>
    <p:sldId id="1113" r:id="rId97"/>
    <p:sldId id="1114" r:id="rId98"/>
    <p:sldId id="974" r:id="rId99"/>
    <p:sldId id="967" r:id="rId100"/>
    <p:sldId id="1001" r:id="rId101"/>
    <p:sldId id="927" r:id="rId102"/>
    <p:sldId id="928" r:id="rId103"/>
    <p:sldId id="1149" r:id="rId104"/>
    <p:sldId id="1044" r:id="rId105"/>
    <p:sldId id="1103" r:id="rId106"/>
    <p:sldId id="1140" r:id="rId107"/>
    <p:sldId id="1092" r:id="rId108"/>
    <p:sldId id="1091" r:id="rId109"/>
    <p:sldId id="1107" r:id="rId110"/>
    <p:sldId id="1109" r:id="rId111"/>
    <p:sldId id="1141" r:id="rId112"/>
    <p:sldId id="1142" r:id="rId113"/>
    <p:sldId id="959" r:id="rId114"/>
    <p:sldId id="952" r:id="rId115"/>
    <p:sldId id="953" r:id="rId116"/>
    <p:sldId id="955" r:id="rId117"/>
    <p:sldId id="988" r:id="rId118"/>
    <p:sldId id="985" r:id="rId119"/>
    <p:sldId id="986" r:id="rId120"/>
    <p:sldId id="1019" r:id="rId121"/>
    <p:sldId id="987" r:id="rId122"/>
    <p:sldId id="1003" r:id="rId123"/>
    <p:sldId id="989" r:id="rId124"/>
    <p:sldId id="993" r:id="rId125"/>
    <p:sldId id="1004" r:id="rId126"/>
    <p:sldId id="1005" r:id="rId127"/>
    <p:sldId id="844" r:id="rId128"/>
    <p:sldId id="1172" r:id="rId129"/>
    <p:sldId id="729" r:id="rId130"/>
    <p:sldId id="1012" r:id="rId131"/>
    <p:sldId id="1013" r:id="rId132"/>
    <p:sldId id="1011" r:id="rId133"/>
    <p:sldId id="733" r:id="rId134"/>
    <p:sldId id="1015" r:id="rId135"/>
    <p:sldId id="1016" r:id="rId136"/>
    <p:sldId id="1017" r:id="rId137"/>
    <p:sldId id="1018" r:id="rId138"/>
    <p:sldId id="736" r:id="rId139"/>
    <p:sldId id="738" r:id="rId140"/>
    <p:sldId id="746" r:id="rId141"/>
    <p:sldId id="734" r:id="rId142"/>
    <p:sldId id="1007" r:id="rId143"/>
    <p:sldId id="1014" r:id="rId144"/>
    <p:sldId id="716" r:id="rId145"/>
    <p:sldId id="726" r:id="rId146"/>
    <p:sldId id="727" r:id="rId147"/>
    <p:sldId id="1006" r:id="rId148"/>
    <p:sldId id="723" r:id="rId149"/>
    <p:sldId id="717" r:id="rId150"/>
    <p:sldId id="1042" r:id="rId151"/>
    <p:sldId id="1026" r:id="rId152"/>
    <p:sldId id="1027" r:id="rId153"/>
    <p:sldId id="1040" r:id="rId154"/>
    <p:sldId id="1009" r:id="rId155"/>
    <p:sldId id="550" r:id="rId15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1024"/>
            <p14:sldId id="762"/>
            <p14:sldId id="471"/>
            <p14:sldId id="763"/>
            <p14:sldId id="1124"/>
            <p14:sldId id="564"/>
            <p14:sldId id="565"/>
            <p14:sldId id="499"/>
            <p14:sldId id="1110"/>
            <p14:sldId id="1164"/>
            <p14:sldId id="557"/>
            <p14:sldId id="841"/>
            <p14:sldId id="1025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1112"/>
            <p14:sldId id="1162"/>
            <p14:sldId id="1163"/>
            <p14:sldId id="1038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997"/>
            <p14:sldId id="998"/>
            <p14:sldId id="572"/>
            <p14:sldId id="598"/>
            <p14:sldId id="1155"/>
            <p14:sldId id="1039"/>
            <p14:sldId id="551"/>
            <p14:sldId id="869"/>
            <p14:sldId id="1165"/>
            <p14:sldId id="1036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720"/>
            <p14:sldId id="750"/>
            <p14:sldId id="582"/>
            <p14:sldId id="747"/>
            <p14:sldId id="1119"/>
            <p14:sldId id="1156"/>
            <p14:sldId id="1120"/>
            <p14:sldId id="1090"/>
            <p14:sldId id="1144"/>
            <p14:sldId id="1131"/>
            <p14:sldId id="1145"/>
            <p14:sldId id="518"/>
            <p14:sldId id="973"/>
            <p14:sldId id="875"/>
            <p14:sldId id="1166"/>
            <p14:sldId id="1147"/>
            <p14:sldId id="1146"/>
            <p14:sldId id="970"/>
            <p14:sldId id="897"/>
            <p14:sldId id="1148"/>
            <p14:sldId id="889"/>
            <p14:sldId id="1167"/>
            <p14:sldId id="1168"/>
            <p14:sldId id="1170"/>
            <p14:sldId id="1157"/>
            <p14:sldId id="1158"/>
            <p14:sldId id="1134"/>
            <p14:sldId id="1159"/>
            <p14:sldId id="1135"/>
            <p14:sldId id="1160"/>
            <p14:sldId id="1136"/>
            <p14:sldId id="1171"/>
            <p14:sldId id="1137"/>
            <p14:sldId id="1117"/>
            <p14:sldId id="1101"/>
            <p14:sldId id="1138"/>
            <p14:sldId id="1139"/>
            <p14:sldId id="1093"/>
            <p14:sldId id="1173"/>
            <p14:sldId id="1102"/>
            <p14:sldId id="1113"/>
            <p14:sldId id="1114"/>
            <p14:sldId id="974"/>
            <p14:sldId id="967"/>
            <p14:sldId id="1001"/>
            <p14:sldId id="927"/>
            <p14:sldId id="928"/>
            <p14:sldId id="1149"/>
            <p14:sldId id="1044"/>
            <p14:sldId id="1103"/>
            <p14:sldId id="1140"/>
            <p14:sldId id="1092"/>
            <p14:sldId id="1091"/>
            <p14:sldId id="1107"/>
            <p14:sldId id="1109"/>
            <p14:sldId id="1141"/>
            <p14:sldId id="1142"/>
            <p14:sldId id="959"/>
            <p14:sldId id="952"/>
            <p14:sldId id="953"/>
            <p14:sldId id="955"/>
            <p14:sldId id="988"/>
            <p14:sldId id="985"/>
            <p14:sldId id="986"/>
            <p14:sldId id="1019"/>
            <p14:sldId id="987"/>
            <p14:sldId id="1003"/>
            <p14:sldId id="989"/>
            <p14:sldId id="993"/>
            <p14:sldId id="1004"/>
            <p14:sldId id="1005"/>
            <p14:sldId id="844"/>
            <p14:sldId id="1172"/>
            <p14:sldId id="729"/>
            <p14:sldId id="1012"/>
            <p14:sldId id="1013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007"/>
            <p14:sldId id="1014"/>
            <p14:sldId id="716"/>
            <p14:sldId id="726"/>
            <p14:sldId id="727"/>
            <p14:sldId id="1006"/>
            <p14:sldId id="723"/>
            <p14:sldId id="717"/>
            <p14:sldId id="1042"/>
            <p14:sldId id="1026"/>
            <p14:sldId id="1027"/>
            <p14:sldId id="1040"/>
            <p14:sldId id="10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FC9"/>
    <a:srgbClr val="D4EBEA"/>
    <a:srgbClr val="025249"/>
    <a:srgbClr val="5AB88F"/>
    <a:srgbClr val="9E60B8"/>
    <a:srgbClr val="EF7D1D"/>
    <a:srgbClr val="B58900"/>
    <a:srgbClr val="41719C"/>
    <a:srgbClr val="D6A08C"/>
    <a:srgbClr val="28A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11"/>
    <p:restoredTop sz="96853" autoAdjust="0"/>
  </p:normalViewPr>
  <p:slideViewPr>
    <p:cSldViewPr snapToGrid="0" snapToObjects="1">
      <p:cViewPr varScale="1">
        <p:scale>
          <a:sx n="161" d="100"/>
          <a:sy n="161" d="100"/>
        </p:scale>
        <p:origin x="704" y="2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viewProps" Target="view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theme" Target="theme/theme1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tiff>
</file>

<file path=ppt/media/image25.png>
</file>

<file path=ppt/media/image29.png>
</file>

<file path=ppt/media/image3.png>
</file>

<file path=ppt/media/image30.png>
</file>

<file path=ppt/media/image31.png>
</file>

<file path=ppt/media/image32.png>
</file>

<file path=ppt/media/image3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353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992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189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42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614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982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8947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.schule/api-summit-2021-graphq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nti.com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nilshartmann.ngrok.io/" TargetMode="Externa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phql-java.com/" TargetMode="Externa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FFCF47CC-890B-E645-8BCB-C34C1F3ACE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5"/>
          <a:stretch/>
        </p:blipFill>
        <p:spPr>
          <a:xfrm>
            <a:off x="11163" y="9992"/>
            <a:ext cx="9894838" cy="685225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252558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API </a:t>
            </a:r>
            <a:r>
              <a:rPr lang="de-DE" sz="1400" spc="80" dirty="0" err="1">
                <a:solidFill>
                  <a:srgbClr val="D4EBE9"/>
                </a:solidFill>
              </a:rPr>
              <a:t>Summit</a:t>
            </a:r>
            <a:r>
              <a:rPr lang="de-DE" sz="1400" spc="80" dirty="0">
                <a:solidFill>
                  <a:srgbClr val="D4EBE9"/>
                </a:solidFill>
              </a:rPr>
              <a:t> 2021 | 22. November 2021,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698375" y="5539680"/>
            <a:ext cx="6408103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</a:t>
            </a:r>
            <a:r>
              <a:rPr lang="de-DE" sz="2000" dirty="0">
                <a:solidFill>
                  <a:srgbClr val="36544F"/>
                </a:solidFill>
                <a:hlinkClick r:id="rId4"/>
              </a:rPr>
              <a:t>https://react.schule/api-summit-2021-graphql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620191" y="3580694"/>
            <a:ext cx="6197981" cy="95189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3200" b="1" dirty="0">
                <a:solidFill>
                  <a:srgbClr val="28A136"/>
                </a:solidFill>
                <a:latin typeface="Montserrat" charset="0"/>
              </a:rPr>
              <a:t>praktische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>
                <a:solidFill>
                  <a:srgbClr val="9E60B8"/>
                </a:solidFill>
                <a:latin typeface="Montserrat" charset="0"/>
              </a:rPr>
              <a:t>Einführung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b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</a:b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am Beispiel Java</a:t>
            </a:r>
            <a:endParaRPr lang="de-DE" sz="3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Argumente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5857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 und Input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Typen) werden als POJO-Instanzen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4070169" y="2868231"/>
            <a:ext cx="8901859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E1AB64C-7158-D445-8C10-DF1B2709A3C5}"/>
              </a:ext>
            </a:extLst>
          </p:cNvPr>
          <p:cNvSpPr/>
          <p:nvPr/>
        </p:nvSpPr>
        <p:spPr>
          <a:xfrm>
            <a:off x="341408" y="48565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ACE892-6CB4-F64F-AD78-ED78E5EAD7BC}"/>
              </a:ext>
            </a:extLst>
          </p:cNvPr>
          <p:cNvSpPr/>
          <p:nvPr/>
        </p:nvSpPr>
        <p:spPr>
          <a:xfrm>
            <a:off x="341409" y="295159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Felder, die nicht auf Root-Typen definiert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Eltern-Element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wird als Methoden-Parameter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Bonus: Validierung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überprüft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fehlen oder fehlerhaft implementiert sind, wird ein Fehler geworfen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also erhöhte Sicherheit, dass die Anwendung auch funktioniert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E6031B5-88FA-6142-A971-95DB7187C5A9}"/>
              </a:ext>
            </a:extLst>
          </p:cNvPr>
          <p:cNvSpPr txBox="1"/>
          <p:nvPr/>
        </p:nvSpPr>
        <p:spPr>
          <a:xfrm>
            <a:off x="220717" y="3200630"/>
            <a:ext cx="94820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Caused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graphql.kickstart.tools.resolver.FieldResolverError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defined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unknown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&gt;:136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priority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at graphql.kickstart.tools.resolver.FieldResolverScanner.missingFieldResolver(...)</a:t>
            </a:r>
          </a:p>
        </p:txBody>
      </p:sp>
    </p:spTree>
    <p:extLst>
      <p:ext uri="{BB962C8B-B14F-4D97-AF65-F5344CB8AC3E}">
        <p14:creationId xmlns:p14="http://schemas.microsoft.com/office/powerpoint/2010/main" val="3479645358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59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schwer zu sagen, welches das „bessere“ Framework ist, und wie die beiden sich (gemeinsam) weiterentwickeln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994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wird aus Code abgeleitet („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 und „Components“)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JPA das DB-Schema erzeugt werden kann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(im Gegensatz zum Schema-first-Ansatz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u.a.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POJOs wird das Schema abgeleitet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nicht über API bereitstellen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„Components“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1601053"/>
            <a:ext cx="90371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Abschließend: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4902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5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Abschließend: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würde aber auch funktionieren)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16626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5DD774-2509-5245-BB14-65C80BD62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Review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338D356-7224-C14C-8DB4-537182D83643}"/>
              </a:ext>
            </a:extLst>
          </p:cNvPr>
          <p:cNvSpPr txBox="1"/>
          <p:nvPr/>
        </p:nvSpPr>
        <p:spPr>
          <a:xfrm>
            <a:off x="558801" y="592666"/>
            <a:ext cx="7528023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>
                <a:solidFill>
                  <a:srgbClr val="EF7D1D"/>
                </a:solidFill>
                <a:latin typeface="Source Sans Pro" panose="020B0503030403020204" pitchFamily="34" charset="77"/>
              </a:rPr>
              <a:t>Zurück zu unserer Anwendung...</a:t>
            </a:r>
          </a:p>
          <a:p>
            <a:endParaRPr lang="de-DE" b="1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b="1" dirty="0">
                <a:solidFill>
                  <a:srgbClr val="025249"/>
                </a:solidFill>
                <a:latin typeface="Source Sans Pro" panose="020B0503030403020204" pitchFamily="34" charset="77"/>
              </a:rPr>
              <a:t>Welche möglichen Probleme kann es mit unserer API geben?</a:t>
            </a:r>
          </a:p>
          <a:p>
            <a:endParaRPr lang="de-DE" b="1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👉 Teil 1: Schema</a:t>
            </a:r>
          </a:p>
          <a:p>
            <a:endParaRPr lang="de-DE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👉 Teil 2: 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335219299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614568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 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3696324774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64665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605002D-D238-0B42-A269-7343929A5A05}"/>
              </a:ext>
            </a:extLst>
          </p:cNvPr>
          <p:cNvSpPr txBox="1"/>
          <p:nvPr/>
        </p:nvSpPr>
        <p:spPr>
          <a:xfrm>
            <a:off x="6112598" y="2506553"/>
            <a:ext cx="18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Paginierung? Sortierung?</a:t>
            </a:r>
          </a:p>
        </p:txBody>
      </p:sp>
    </p:spTree>
    <p:extLst>
      <p:ext uri="{BB962C8B-B14F-4D97-AF65-F5344CB8AC3E}">
        <p14:creationId xmlns:p14="http://schemas.microsoft.com/office/powerpoint/2010/main" val="2207845623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62258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A00B5A2-8500-EA46-B5B9-173D6A959E08}"/>
              </a:ext>
            </a:extLst>
          </p:cNvPr>
          <p:cNvSpPr txBox="1"/>
          <p:nvPr/>
        </p:nvSpPr>
        <p:spPr>
          <a:xfrm>
            <a:off x="7479768" y="4322585"/>
            <a:ext cx="22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Fehlerbehandlung?</a:t>
            </a:r>
          </a:p>
        </p:txBody>
      </p:sp>
    </p:spTree>
    <p:extLst>
      <p:ext uri="{BB962C8B-B14F-4D97-AF65-F5344CB8AC3E}">
        <p14:creationId xmlns:p14="http://schemas.microsoft.com/office/powerpoint/2010/main" val="32905061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63863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A00B5A2-8500-EA46-B5B9-173D6A959E08}"/>
              </a:ext>
            </a:extLst>
          </p:cNvPr>
          <p:cNvSpPr txBox="1"/>
          <p:nvPr/>
        </p:nvSpPr>
        <p:spPr>
          <a:xfrm>
            <a:off x="7479768" y="4322585"/>
            <a:ext cx="22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Sicherheit?!</a:t>
            </a:r>
          </a:p>
        </p:txBody>
      </p:sp>
    </p:spTree>
    <p:extLst>
      <p:ext uri="{BB962C8B-B14F-4D97-AF65-F5344CB8AC3E}">
        <p14:creationId xmlns:p14="http://schemas.microsoft.com/office/powerpoint/2010/main" val="319796533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Seiten-basierte Paginierung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IntelliJ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56244" y="5705094"/>
            <a:ext cx="37625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plugins.jetbrains.com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/8097-js-graphql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04F2F4-C326-BF4F-B408-75193CE57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472" y="574225"/>
            <a:ext cx="5569056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2771401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Sortierung wäre analog über eigene Felder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nicht mit der Mächtigkeit von SQL vergleichbar, bzw. muss selbst programmiert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 Security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des GraphQL Endpunkts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API kann nur verwendet werden, wenn angemeldet, z.B. bei nicht öffentlicher API sinnvoll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4C3FD1-C19D-054C-A000-F188C7FFBBCA}"/>
              </a:ext>
            </a:extLst>
          </p:cNvPr>
          <p:cNvSpPr/>
          <p:nvPr/>
        </p:nvSpPr>
        <p:spPr>
          <a:xfrm>
            <a:off x="1580643" y="3732425"/>
            <a:ext cx="820972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Configuration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SecurityConfiguration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WebSecurityConfigurerAdapter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void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HttpSecurity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http)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http.</a:t>
            </a:r>
            <a:r>
              <a:rPr lang="de-DE" sz="1400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authorizeRequests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antMatchers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authenticated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925246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Geschäftslogik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(Mit JEE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ähnlich)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&amp;&amp; #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newRating.userId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authentication.principal.id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Fehler landet im '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'-Objekt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Customization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möglich)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81A909D-7761-B344-BE22-618AEB869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93" y="3020383"/>
            <a:ext cx="8586339" cy="302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683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(Technische) Fehler landen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Fachliche Fehler können auch im fachlichen Error-Objekt untergebracht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506045614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(Technische) Fehler landen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Fachliche Fehler können auch im fachlichen Error-Objekt untergebracht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Validierungsfehler auf Server-seite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1478085" y="35433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EF57458-2B19-BE4B-9067-9EB8023106F7}"/>
              </a:ext>
            </a:extLst>
          </p:cNvPr>
          <p:cNvSpPr/>
          <p:nvPr/>
        </p:nvSpPr>
        <p:spPr>
          <a:xfrm>
            <a:off x="5055577" y="3543300"/>
            <a:ext cx="4953000" cy="29700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AddRatingResult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AddRatingResult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Rating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75771FC2-F845-6F4A-BF99-408CF7015B87}"/>
              </a:ext>
            </a:extLst>
          </p:cNvPr>
          <p:cNvCxnSpPr/>
          <p:nvPr/>
        </p:nvCxnSpPr>
        <p:spPr>
          <a:xfrm>
            <a:off x="3525716" y="4018085"/>
            <a:ext cx="130126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8709306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1379949664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3022152892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213680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CE7B7-F0B6-5B4F-94E0-1C34F7BD6A5A}"/>
              </a:ext>
            </a:extLst>
          </p:cNvPr>
          <p:cNvSpPr/>
          <p:nvPr/>
        </p:nvSpPr>
        <p:spPr>
          <a:xfrm>
            <a:off x="4461934" y="2383643"/>
            <a:ext cx="4953000" cy="155734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werden nacheinander ermittelt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was passiert, wenn das lange dauert?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@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slowdown</a:t>
            </a:r>
            <a:endParaRPr lang="de-DE" sz="1600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58DB9AB-D057-7D40-8C3A-1E16D23BB0AB}"/>
              </a:ext>
            </a:extLst>
          </p:cNvPr>
          <p:cNvSpPr txBox="1"/>
          <p:nvPr/>
        </p:nvSpPr>
        <p:spPr>
          <a:xfrm>
            <a:off x="4544568" y="3617826"/>
            <a:ext cx="24545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CA9FC9"/>
                </a:solidFill>
              </a:rPr>
              <a:t>🕵️ </a:t>
            </a:r>
          </a:p>
          <a:p>
            <a:r>
              <a:rPr lang="de-DE" sz="1200" dirty="0">
                <a:solidFill>
                  <a:srgbClr val="CA9FC9"/>
                </a:solidFill>
              </a:rPr>
              <a:t>- </a:t>
            </a:r>
            <a:r>
              <a:rPr lang="de-DE" sz="1200" dirty="0" err="1">
                <a:solidFill>
                  <a:srgbClr val="CA9FC9"/>
                </a:solidFill>
              </a:rPr>
              <a:t>graphql</a:t>
            </a:r>
            <a:r>
              <a:rPr lang="de-DE" sz="1200">
                <a:solidFill>
                  <a:srgbClr val="CA9FC9"/>
                </a:solidFill>
              </a:rPr>
              <a:t>-java-Stand starten!!!</a:t>
            </a:r>
            <a:endParaRPr lang="de-DE" sz="1200" dirty="0">
              <a:solidFill>
                <a:srgbClr val="CA9FC9"/>
              </a:solidFill>
            </a:endParaRPr>
          </a:p>
          <a:p>
            <a:r>
              <a:rPr lang="de-DE" sz="1200" dirty="0">
                <a:solidFill>
                  <a:srgbClr val="CA9FC9"/>
                </a:solidFill>
              </a:rPr>
              <a:t>- </a:t>
            </a:r>
            <a:r>
              <a:rPr lang="de-DE" sz="1200" dirty="0" err="1">
                <a:solidFill>
                  <a:srgbClr val="CA9FC9"/>
                </a:solidFill>
              </a:rPr>
              <a:t>GraphQLEndpointConfiguration</a:t>
            </a:r>
            <a:r>
              <a:rPr lang="de-DE" sz="1200" dirty="0">
                <a:solidFill>
                  <a:srgbClr val="CA9FC9"/>
                </a:solidFill>
              </a:rPr>
              <a:t> </a:t>
            </a:r>
          </a:p>
          <a:p>
            <a:r>
              <a:rPr lang="de-DE" sz="1200" dirty="0">
                <a:solidFill>
                  <a:srgbClr val="CA9FC9"/>
                </a:solidFill>
              </a:rPr>
              <a:t>    „</a:t>
            </a:r>
            <a:r>
              <a:rPr lang="de-DE" sz="1200" dirty="0" err="1">
                <a:solidFill>
                  <a:srgbClr val="CA9FC9"/>
                </a:solidFill>
              </a:rPr>
              <a:t>withInstrumentation</a:t>
            </a:r>
            <a:r>
              <a:rPr lang="de-DE" sz="1200" dirty="0">
                <a:solidFill>
                  <a:srgbClr val="CA9FC9"/>
                </a:solidFill>
              </a:rPr>
              <a:t>“ hinzufügen</a:t>
            </a:r>
          </a:p>
        </p:txBody>
      </p:sp>
    </p:spTree>
    <p:extLst>
      <p:ext uri="{BB962C8B-B14F-4D97-AF65-F5344CB8AC3E}">
        <p14:creationId xmlns:p14="http://schemas.microsoft.com/office/powerpoint/2010/main" val="4224659798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Ausführung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CE7B7-F0B6-5B4F-94E0-1C34F7BD6A5A}"/>
              </a:ext>
            </a:extLst>
          </p:cNvPr>
          <p:cNvSpPr/>
          <p:nvPr/>
        </p:nvSpPr>
        <p:spPr>
          <a:xfrm>
            <a:off x="4461934" y="2383643"/>
            <a:ext cx="4953000" cy="185281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asynchron ausgeführt werden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Dazu liefern sie 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Dann werden alle DF einer "Ebene" parallel ausgeführt</a:t>
            </a:r>
          </a:p>
          <a:p>
            <a:pPr>
              <a:lnSpc>
                <a:spcPct val="120000"/>
              </a:lnSpc>
            </a:pP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99D956-4D5C-4F47-B386-C7D9C786656B}"/>
              </a:ext>
            </a:extLst>
          </p:cNvPr>
          <p:cNvSpPr/>
          <p:nvPr/>
        </p:nvSpPr>
        <p:spPr>
          <a:xfrm>
            <a:off x="4461934" y="423645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AsyncDataFetcher.async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3F90C26-C014-F143-8B19-421B8421A72C}"/>
              </a:ext>
            </a:extLst>
          </p:cNvPr>
          <p:cNvSpPr/>
          <p:nvPr/>
        </p:nvSpPr>
        <p:spPr>
          <a:xfrm>
            <a:off x="4517756" y="5436787"/>
            <a:ext cx="1210588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@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endParaRPr lang="de-DE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951847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966008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807625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062260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i="1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925259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949966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07659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966008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054198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5" y="2451835"/>
            <a:ext cx="3142471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verzögert das eigentliche Laden der Daten, bis </a:t>
            </a:r>
            <a:r>
              <a:rPr lang="de-DE" sz="1600" b="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authorFetcher</a:t>
            </a: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wurden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C210612-D728-914D-8513-D3AFCD568E13}"/>
              </a:ext>
            </a:extLst>
          </p:cNvPr>
          <p:cNvSpPr/>
          <p:nvPr/>
        </p:nvSpPr>
        <p:spPr>
          <a:xfrm>
            <a:off x="4141178" y="4370497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useDataLoader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A7FE40-FC20-5F46-9D3C-863F351FCB6D}"/>
              </a:ext>
            </a:extLst>
          </p:cNvPr>
          <p:cNvSpPr/>
          <p:nvPr/>
        </p:nvSpPr>
        <p:spPr>
          <a:xfrm>
            <a:off x="4141178" y="1475054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A10DBBF-F1A5-7240-A17F-A4A193564E28}"/>
              </a:ext>
            </a:extLst>
          </p:cNvPr>
          <p:cNvSpPr/>
          <p:nvPr/>
        </p:nvSpPr>
        <p:spPr>
          <a:xfrm>
            <a:off x="203199" y="156445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Ohne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412B92F-EAB4-6B4F-874B-A19DD56BE4AD}"/>
              </a:ext>
            </a:extLst>
          </p:cNvPr>
          <p:cNvSpPr/>
          <p:nvPr/>
        </p:nvSpPr>
        <p:spPr>
          <a:xfrm>
            <a:off x="355599" y="4370497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</p:spTree>
    <p:extLst>
      <p:ext uri="{BB962C8B-B14F-4D97-AF65-F5344CB8AC3E}">
        <p14:creationId xmlns:p14="http://schemas.microsoft.com/office/powerpoint/2010/main" val="1259420495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C210612-D728-914D-8513-D3AFCD568E13}"/>
              </a:ext>
            </a:extLst>
          </p:cNvPr>
          <p:cNvSpPr/>
          <p:nvPr/>
        </p:nvSpPr>
        <p:spPr>
          <a:xfrm>
            <a:off x="4141178" y="4370497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useDataLoader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A7FE40-FC20-5F46-9D3C-863F351FCB6D}"/>
              </a:ext>
            </a:extLst>
          </p:cNvPr>
          <p:cNvSpPr/>
          <p:nvPr/>
        </p:nvSpPr>
        <p:spPr>
          <a:xfrm>
            <a:off x="4141178" y="1475054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A10DBBF-F1A5-7240-A17F-A4A193564E28}"/>
              </a:ext>
            </a:extLst>
          </p:cNvPr>
          <p:cNvSpPr/>
          <p:nvPr/>
        </p:nvSpPr>
        <p:spPr>
          <a:xfrm>
            <a:off x="203199" y="156445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Ohne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412B92F-EAB4-6B4F-874B-A19DD56BE4AD}"/>
              </a:ext>
            </a:extLst>
          </p:cNvPr>
          <p:cNvSpPr/>
          <p:nvPr/>
        </p:nvSpPr>
        <p:spPr>
          <a:xfrm>
            <a:off x="355599" y="4370497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FE2AD06-61B9-6C45-B76C-1B215277AC07}"/>
              </a:ext>
            </a:extLst>
          </p:cNvPr>
          <p:cNvSpPr/>
          <p:nvPr/>
        </p:nvSpPr>
        <p:spPr>
          <a:xfrm>
            <a:off x="6283701" y="5568878"/>
            <a:ext cx="4953000" cy="69326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Im "richtigen" Leben würdet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ihr das natürlich immer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einschalten (ohne Direktive)</a:t>
            </a: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59C9942C-4432-F44A-8CFE-E179C880033C}"/>
              </a:ext>
            </a:extLst>
          </p:cNvPr>
          <p:cNvCxnSpPr/>
          <p:nvPr/>
        </p:nvCxnSpPr>
        <p:spPr>
          <a:xfrm flipH="1" flipV="1">
            <a:off x="6617678" y="5323668"/>
            <a:ext cx="449549" cy="170213"/>
          </a:xfrm>
          <a:prstGeom prst="line">
            <a:avLst/>
          </a:prstGeom>
          <a:ln>
            <a:solidFill>
              <a:srgbClr val="B58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42830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50140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6889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29891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52525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43507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entityManager.createEntityGraph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65D3479-AF40-3948-A7F4-29671F79015B}"/>
              </a:ext>
            </a:extLst>
          </p:cNvPr>
          <p:cNvSpPr/>
          <p:nvPr/>
        </p:nvSpPr>
        <p:spPr>
          <a:xfrm>
            <a:off x="592666" y="2542312"/>
            <a:ext cx="2792752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b="1" u="sng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JPA </a:t>
            </a:r>
            <a:r>
              <a:rPr lang="de-DE" b="1" u="sng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EntityGraph</a:t>
            </a:r>
            <a:endParaRPr lang="de-DE" b="1" u="sng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7F89B79-59D5-E242-94A4-774D5217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6E41E8-F36A-754A-AC12-EE42DA2E5D5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6762B7E-9D20-4E41-BBF6-CD711142357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750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Beer </a:t>
            </a:r>
            <a:r>
              <a:rPr lang="de-DE" dirty="0" err="1"/>
              <a:t>Advisor</a:t>
            </a:r>
            <a:r>
              <a:rPr lang="de-DE" dirty="0"/>
              <a:t>: </a:t>
            </a:r>
            <a:r>
              <a:rPr lang="de-DE" b="0" dirty="0">
                <a:solidFill>
                  <a:srgbClr val="025249"/>
                </a:solidFill>
              </a:rPr>
              <a:t>Wie könnte dafür eine </a:t>
            </a:r>
            <a:r>
              <a:rPr lang="de-DE" dirty="0">
                <a:solidFill>
                  <a:srgbClr val="025249"/>
                </a:solidFill>
              </a:rPr>
              <a:t>REST-API</a:t>
            </a:r>
            <a:r>
              <a:rPr lang="de-DE" b="0" dirty="0">
                <a:solidFill>
                  <a:srgbClr val="025249"/>
                </a:solidFill>
              </a:rPr>
              <a:t> aussehen? 🤔</a:t>
            </a:r>
          </a:p>
          <a:p>
            <a:pPr marL="0" indent="0">
              <a:buNone/>
            </a:pPr>
            <a:endParaRPr lang="de-DE" dirty="0"/>
          </a:p>
          <a:p>
            <a:endParaRPr lang="de-DE" sz="1800" b="0" dirty="0">
              <a:solidFill>
                <a:srgbClr val="025249"/>
              </a:solidFill>
            </a:endParaRPr>
          </a:p>
          <a:p>
            <a:endParaRPr lang="de-DE" sz="1800" b="0" dirty="0">
              <a:solidFill>
                <a:srgbClr val="025249"/>
              </a:solidFill>
            </a:endParaRPr>
          </a:p>
          <a:p>
            <a:endParaRPr lang="de-DE" sz="1800" b="0" dirty="0">
              <a:solidFill>
                <a:srgbClr val="025249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B89EC2-8E53-3B42-981A-C236F7165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722" y="1652208"/>
            <a:ext cx="7433389" cy="240649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E7F33E5-F5AE-984F-BE77-366A6FB16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22" y="4058701"/>
            <a:ext cx="3394150" cy="273800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2E6DD8-8B6F-3042-99CC-D6FA1EFAD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416" y="4058701"/>
            <a:ext cx="3134695" cy="266360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0B87473-A950-7F48-8A22-BA75233B2E7A}"/>
              </a:ext>
            </a:extLst>
          </p:cNvPr>
          <p:cNvSpPr txBox="1"/>
          <p:nvPr/>
        </p:nvSpPr>
        <p:spPr>
          <a:xfrm>
            <a:off x="7926622" y="1231630"/>
            <a:ext cx="807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CA9FC9"/>
                </a:solidFill>
              </a:rPr>
              <a:t>🕵️ Miro-Board-Link</a:t>
            </a:r>
          </a:p>
        </p:txBody>
      </p:sp>
    </p:spTree>
    <p:extLst>
      <p:ext uri="{BB962C8B-B14F-4D97-AF65-F5344CB8AC3E}">
        <p14:creationId xmlns:p14="http://schemas.microsoft.com/office/powerpoint/2010/main" val="1353533274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GraphQL – Heilsbringer oder Teufelszeug?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714511" y="2636022"/>
            <a:ext cx="847700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Zusammenfassung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524201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14ED2-C9D5-B043-9170-92452C6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B74332-FB39-A541-8B1B-4302C5BC4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8" t="12402" r="1799" b="3042"/>
          <a:stretch/>
        </p:blipFill>
        <p:spPr>
          <a:xfrm>
            <a:off x="1844842" y="874295"/>
            <a:ext cx="6424863" cy="481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8754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23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Ersetzt weder Backend noch Datenbank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eine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Aus dieser API können sich Clients bedienen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336544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...aber, wenn man unbedingt möchte: GraphQL für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61350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GraphQL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anderen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ausprobieren und weitere Entwicklung verfolgen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40284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736170" y="4097864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</a:t>
            </a:r>
            <a:r>
              <a:rPr lang="de-DE" sz="2400" b="1" dirty="0">
                <a:solidFill>
                  <a:srgbClr val="41719C"/>
                </a:solidFill>
              </a:rPr>
              <a:t> 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/api-summit-2021-graphql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REST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REST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29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954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2022623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1B10C2-3E58-0B48-BF67-CE60F610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76DE69F-BB19-5A49-A208-27199A2F3CAA}"/>
              </a:ext>
            </a:extLst>
          </p:cNvPr>
          <p:cNvSpPr txBox="1"/>
          <p:nvPr/>
        </p:nvSpPr>
        <p:spPr>
          <a:xfrm>
            <a:off x="1629013" y="1874712"/>
            <a:ext cx="66479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latin typeface="Source Code Pro Medium" panose="020B0509030403020204" pitchFamily="49" charset="0"/>
                <a:ea typeface="Source Code Pro Medium" panose="020B0509030403020204" pitchFamily="49" charset="0"/>
                <a:hlinkClick r:id="rId2"/>
              </a:rPr>
              <a:t>https://www.menti.com</a:t>
            </a:r>
            <a:endParaRPr lang="de-DE" sz="40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40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algn="ctr"/>
            <a:endParaRPr lang="de-DE" sz="28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algn="ctr"/>
            <a:r>
              <a:rPr lang="de-DE" sz="28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Code:</a:t>
            </a:r>
          </a:p>
          <a:p>
            <a:pPr algn="ctr"/>
            <a:r>
              <a:rPr lang="de-DE" sz="4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38 42 76 47</a:t>
            </a:r>
            <a:endParaRPr lang="de-DE" sz="4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D9D4294-E997-9544-B5F6-DED38DE21633}"/>
              </a:ext>
            </a:extLst>
          </p:cNvPr>
          <p:cNvSpPr txBox="1"/>
          <p:nvPr/>
        </p:nvSpPr>
        <p:spPr>
          <a:xfrm>
            <a:off x="0" y="-64280"/>
            <a:ext cx="990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000" b="1" dirty="0">
              <a:latin typeface="Montserrat" pitchFamily="2" charset="77"/>
              <a:ea typeface="Source Code Pro Medium" panose="020B0509030403020204" pitchFamily="49" charset="0"/>
            </a:endParaRPr>
          </a:p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pitchFamily="2" charset="77"/>
                <a:ea typeface="Source Code Pro Medium" panose="020B0509030403020204" pitchFamily="49" charset="0"/>
              </a:rPr>
              <a:t>Kurze Umfrage...</a:t>
            </a:r>
          </a:p>
          <a:p>
            <a:endParaRPr lang="de-DE" sz="4000" b="1" dirty="0">
              <a:latin typeface="Montserrat" pitchFamily="2" charset="77"/>
              <a:ea typeface="Source Code Pro Medium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FC0087F-6C60-5C4F-A9DE-6B055901AF65}"/>
              </a:ext>
            </a:extLst>
          </p:cNvPr>
          <p:cNvSpPr txBox="1"/>
          <p:nvPr/>
        </p:nvSpPr>
        <p:spPr>
          <a:xfrm>
            <a:off x="0" y="5053901"/>
            <a:ext cx="990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EF7D1D"/>
                </a:solidFill>
                <a:latin typeface="Montserrat" pitchFamily="2" charset="77"/>
                <a:ea typeface="Source Code Pro Medium" panose="020B0509030403020204" pitchFamily="49" charset="0"/>
              </a:rPr>
              <a:t>Die Website bitte im Browser bis zum Ende der Session offen lassen!</a:t>
            </a:r>
          </a:p>
        </p:txBody>
      </p:sp>
    </p:spTree>
    <p:extLst>
      <p:ext uri="{BB962C8B-B14F-4D97-AF65-F5344CB8AC3E}">
        <p14:creationId xmlns:p14="http://schemas.microsoft.com/office/powerpoint/2010/main" val="1439167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7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müssen alle Felder explizit angegeben werden (kein * möglich)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Fragmente erlauben wiederverwendbare "Sub-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71A3E9A-0DB0-DF48-B2CA-8EADC09CE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81"/>
          <a:stretch/>
        </p:blipFill>
        <p:spPr>
          <a:xfrm>
            <a:off x="2567354" y="2765083"/>
            <a:ext cx="4281854" cy="195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25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müssen alle Felder explizit angegeben werden (kein * möglich)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Fragmente erlauben wiederverwendbare "Sub-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71A3E9A-0DB0-DF48-B2CA-8EADC09CE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354" y="2765083"/>
            <a:ext cx="4281854" cy="371094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98C1B299-6D57-C64C-97F0-F2A521381EB7}"/>
              </a:ext>
            </a:extLst>
          </p:cNvPr>
          <p:cNvSpPr/>
          <p:nvPr/>
        </p:nvSpPr>
        <p:spPr>
          <a:xfrm>
            <a:off x="3068515" y="5468815"/>
            <a:ext cx="2655277" cy="211016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rgbClr val="EF7D1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4468266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keine Rolle!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8904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Grundlagen: wieso, weshalb, warum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für Java-Anwendungen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API implementieren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Optimierung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/>
              <a:t>Jederzeit: Fragen, Diskussionen und Feedback! </a:t>
            </a:r>
          </a:p>
        </p:txBody>
      </p:sp>
    </p:spTree>
    <p:extLst>
      <p:ext uri="{BB962C8B-B14F-4D97-AF65-F5344CB8AC3E}">
        <p14:creationId xmlns:p14="http://schemas.microsoft.com/office/powerpoint/2010/main" val="38898641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in der Anwendung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5D456D5-AA80-8B43-B6CB-61A3FF4CD90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A"/>
                </a:solidFill>
              </a:rPr>
              <a:t>Hands-on: </a:t>
            </a:r>
            <a:r>
              <a:rPr lang="de-DE" dirty="0" err="1">
                <a:solidFill>
                  <a:srgbClr val="D4EBEA"/>
                </a:solidFill>
              </a:rPr>
              <a:t>GraphQL</a:t>
            </a:r>
            <a:r>
              <a:rPr lang="de-DE" dirty="0">
                <a:solidFill>
                  <a:srgbClr val="D4EBEA"/>
                </a:solidFill>
              </a:rPr>
              <a:t> </a:t>
            </a:r>
            <a:r>
              <a:rPr lang="de-DE">
                <a:solidFill>
                  <a:srgbClr val="D4EBEA"/>
                </a:solidFill>
              </a:rPr>
              <a:t>Queries</a:t>
            </a:r>
            <a:endParaRPr lang="de-DE" dirty="0">
              <a:solidFill>
                <a:srgbClr val="D4EBEA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6377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den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BeerAdvisor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hier:</a:t>
            </a:r>
            <a:b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	</a:t>
            </a:r>
            <a:r>
              <a:rPr lang="de-DE" sz="2400" dirty="0">
                <a:latin typeface="Source Code Pro" panose="020B0509030403020204" pitchFamily="49" charset="0"/>
                <a:ea typeface="Source Code Pro" panose="020B0509030403020204" pitchFamily="49" charset="0"/>
                <a:hlinkClick r:id="rId2"/>
              </a:rPr>
              <a:t>https://nilshartmann.ngrok.io</a:t>
            </a:r>
            <a:endParaRPr lang="de-DE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Öffne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melde dich mit einem der angezeigten User an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Führe ein paar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aus, zum Beispiel: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Lese alle Biere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Erzeuge ein Rating für ein bestehendes Bier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userId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musst Du die ID verwenden, die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oben links neben dem Usernamen angezeigt wird (U...)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7427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31994557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5372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00502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8768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1467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0577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322339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0033679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1333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109695293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0611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861A9C-02B9-CE49-BA9D-ECB8E3058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810" y="1076834"/>
            <a:ext cx="6012739" cy="535918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00F7B5E-0DC8-5541-B2CB-D089CE9397D5}"/>
              </a:ext>
            </a:extLst>
          </p:cNvPr>
          <p:cNvSpPr/>
          <p:nvPr/>
        </p:nvSpPr>
        <p:spPr>
          <a:xfrm>
            <a:off x="1896757" y="6429178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discussions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/2591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4CFBA31-0398-2E46-90E9-485677741E83}"/>
              </a:ext>
            </a:extLst>
          </p:cNvPr>
          <p:cNvSpPr/>
          <p:nvPr/>
        </p:nvSpPr>
        <p:spPr>
          <a:xfrm>
            <a:off x="5530504" y="1260830"/>
            <a:ext cx="1530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Helvetica Neue" panose="02000503000000020004" pitchFamily="2" charset="0"/>
              </a:rPr>
              <a:t>(18.10.2021)</a:t>
            </a:r>
          </a:p>
        </p:txBody>
      </p:sp>
    </p:spTree>
    <p:extLst>
      <p:ext uri="{BB962C8B-B14F-4D97-AF65-F5344CB8AC3E}">
        <p14:creationId xmlns:p14="http://schemas.microsoft.com/office/powerpoint/2010/main" val="249372331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https://www.graphql-java.com/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Abhängigkeiten auf weitere Libraries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Server-Infrastruktur (unabhängig von Spring und JEE)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„Nur“ Ausführung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ist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357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21506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7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implementieren, die die angefragten Daten ermitteln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Dieser Teil unterscheidet sich von den Frameworks, die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31584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bereits gesehen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2104704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**Beer** will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rated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with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**Ratings**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Beer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kann Zeilenweise mit # hinzugefügt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Blockweise mit """, darin sogar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584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49280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8295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61E8C7-BF8E-EF43-99D2-DFE9A197F9B0}"/>
              </a:ext>
            </a:extLst>
          </p:cNvPr>
          <p:cNvSpPr/>
          <p:nvPr/>
        </p:nvSpPr>
        <p:spPr>
          <a:xfrm>
            <a:off x="1648416" y="5598127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50190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Root-Feld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71634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104121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746958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56B03A4-9C86-E94A-B8FD-23198BFA6A35}"/>
              </a:ext>
            </a:extLst>
          </p:cNvPr>
          <p:cNvSpPr/>
          <p:nvPr/>
        </p:nvSpPr>
        <p:spPr>
          <a:xfrm>
            <a:off x="480336" y="5093275"/>
            <a:ext cx="1641337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502B76BB-CA92-1444-BCF2-A43F1B7EC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216"/>
          <a:stretch/>
        </p:blipFill>
        <p:spPr>
          <a:xfrm>
            <a:off x="3272571" y="3361159"/>
            <a:ext cx="6143816" cy="199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91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42581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639727" y="5362413"/>
            <a:ext cx="937403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0A18AC10-5C5F-2E4B-B314-D339E181E5C6}"/>
              </a:ext>
            </a:extLst>
          </p:cNvPr>
          <p:cNvSpPr/>
          <p:nvPr/>
        </p:nvSpPr>
        <p:spPr>
          <a:xfrm>
            <a:off x="6644287" y="3739353"/>
            <a:ext cx="777593" cy="146847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4B610B2-1357-DC4D-856A-39EFAA0C9A6B}"/>
              </a:ext>
            </a:extLst>
          </p:cNvPr>
          <p:cNvSpPr/>
          <p:nvPr/>
        </p:nvSpPr>
        <p:spPr>
          <a:xfrm>
            <a:off x="7086247" y="6048213"/>
            <a:ext cx="777593" cy="146847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7083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pPr lvl="1"/>
            <a:r>
              <a:rPr lang="de-DE" sz="2000" b="1" i="1" dirty="0">
                <a:solidFill>
                  <a:srgbClr val="36544F"/>
                </a:solidFill>
              </a:rPr>
              <a:t>es werden nie Daten zurückgeliefert, die nicht im Schema definiert sind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FF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1400960" y="5370802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45"/>
          <a:stretch/>
        </p:blipFill>
        <p:spPr>
          <a:xfrm>
            <a:off x="3272571" y="3361159"/>
            <a:ext cx="6143816" cy="9507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94C1486-A2CE-0E4E-90C5-5B258F623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3EBBA2E4-3D56-0645-A396-5AD4D5199303}"/>
              </a:ext>
            </a:extLst>
          </p:cNvPr>
          <p:cNvSpPr/>
          <p:nvPr/>
        </p:nvSpPr>
        <p:spPr>
          <a:xfrm>
            <a:off x="6457990" y="3923665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FF28FDF-F304-3341-8E58-363C9D46DCB4}"/>
              </a:ext>
            </a:extLst>
          </p:cNvPr>
          <p:cNvSpPr/>
          <p:nvPr/>
        </p:nvSpPr>
        <p:spPr>
          <a:xfrm>
            <a:off x="3339548" y="4311941"/>
            <a:ext cx="5899868" cy="2128616"/>
          </a:xfrm>
          <a:prstGeom prst="rect">
            <a:avLst/>
          </a:prstGeom>
          <a:solidFill>
            <a:srgbClr val="D4EBEA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A53DFB2-982E-A146-9821-8AAD4CC4DBF4}"/>
              </a:ext>
            </a:extLst>
          </p:cNvPr>
          <p:cNvCxnSpPr>
            <a:cxnSpLocks/>
          </p:cNvCxnSpPr>
          <p:nvPr/>
        </p:nvCxnSpPr>
        <p:spPr>
          <a:xfrm>
            <a:off x="3162577" y="4512833"/>
            <a:ext cx="6076839" cy="1778239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3C680AF-0389-6B45-A4C5-80A13092482F}"/>
              </a:ext>
            </a:extLst>
          </p:cNvPr>
          <p:cNvCxnSpPr>
            <a:cxnSpLocks/>
          </p:cNvCxnSpPr>
          <p:nvPr/>
        </p:nvCxnSpPr>
        <p:spPr>
          <a:xfrm flipV="1">
            <a:off x="3162577" y="4965192"/>
            <a:ext cx="5350487" cy="978408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245FC990-2137-EF46-BCFF-0685ACD9999D}"/>
              </a:ext>
            </a:extLst>
          </p:cNvPr>
          <p:cNvSpPr txBox="1"/>
          <p:nvPr/>
        </p:nvSpPr>
        <p:spPr>
          <a:xfrm>
            <a:off x="5013519" y="5737889"/>
            <a:ext cx="2023311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" panose="020B0503030403020204" pitchFamily="34" charset="0"/>
              </a:rPr>
              <a:t>Ungültiger Query!</a:t>
            </a:r>
          </a:p>
        </p:txBody>
      </p:sp>
    </p:spTree>
    <p:extLst>
      <p:ext uri="{BB962C8B-B14F-4D97-AF65-F5344CB8AC3E}">
        <p14:creationId xmlns:p14="http://schemas.microsoft.com/office/powerpoint/2010/main" val="345079171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Problem: Feld existiert gar nicht am </a:t>
            </a:r>
            <a:r>
              <a:rPr lang="de-DE" sz="2000" b="0" dirty="0" err="1">
                <a:solidFill>
                  <a:srgbClr val="36544F"/>
                </a:solidFill>
              </a:rPr>
              <a:t>Pojo</a:t>
            </a:r>
            <a:endParaRPr lang="de-DE" sz="2000" b="0" i="1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28E3C6-A512-3D45-88C9-76F52AD3E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98"/>
          <a:stretch/>
        </p:blipFill>
        <p:spPr>
          <a:xfrm>
            <a:off x="2964836" y="2326810"/>
            <a:ext cx="4981360" cy="216791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B21AC51-68AE-CA4B-A4A8-B9CB399BA34E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888D769-5455-F74C-AD3C-EECAA4CFEB8F}"/>
              </a:ext>
            </a:extLst>
          </p:cNvPr>
          <p:cNvSpPr/>
          <p:nvPr/>
        </p:nvSpPr>
        <p:spPr>
          <a:xfrm rot="21028335">
            <a:off x="5213584" y="2863836"/>
            <a:ext cx="15558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684601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Eigene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33E25F-7F47-1342-84F2-199744FC0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7DB9E25-3039-7E4B-8F9F-5DB614A81931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80407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606912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06741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59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0518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78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Ausführung eines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wird eine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benötigt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Diese verbindet u.a. das Schema mit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wird ein Query als String zur Ausführung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5F2E97C-208A-924C-9940-DC40E8E49287}"/>
              </a:ext>
            </a:extLst>
          </p:cNvPr>
          <p:cNvSpPr txBox="1"/>
          <p:nvPr/>
        </p:nvSpPr>
        <p:spPr>
          <a:xfrm>
            <a:off x="1373251" y="3584178"/>
            <a:ext cx="669028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execute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("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price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} }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json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result.toSpecification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43504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0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enthält keine Anbindung an eine Server-Umgebung (Servlet, Spring), dazu muss man zusätzliche Frameworks nehmen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 nimmt Query aus HTTP-Request entgegen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führt mit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den Query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das Ergebnis in spezifizierter Form zurück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43153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16787871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verfolgen dieselbe Idee: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nicht selbst implementiert, es gibt Abstraktionen dafür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 der Haube werden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Zuweisung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Schema erfolgt automatisch und nicht manuell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BE590931-0869-E545-A709-D527764FE6A9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35AF3D03-8D44-6E43-9FED-480BD4CD8EDE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-java-tools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172E07A-24A0-2846-88F1-33215DA9DCBB}"/>
              </a:ext>
            </a:extLst>
          </p:cNvPr>
          <p:cNvSpPr/>
          <p:nvPr/>
        </p:nvSpPr>
        <p:spPr>
          <a:xfrm>
            <a:off x="2709075" y="5143923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79B0BA7D-6E31-A44D-BC53-848208525ECA}"/>
              </a:ext>
            </a:extLst>
          </p:cNvPr>
          <p:cNvCxnSpPr>
            <a:cxnSpLocks/>
          </p:cNvCxnSpPr>
          <p:nvPr/>
        </p:nvCxnSpPr>
        <p:spPr>
          <a:xfrm flipH="1">
            <a:off x="2242537" y="5265673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23E640EB-4D77-2E4A-9A26-0C825154BC9C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71497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828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Netflix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DGS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spring-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sehen sehr ähnlich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Beide sind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8593894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6931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Noch im Beta-Status (aktuell M3), erste Version erst im Juli veröffentlicht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781460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 </a:t>
            </a:r>
            <a:r>
              <a:rPr lang="de-DE" sz="2400" dirty="0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hello</a:t>
            </a:r>
            <a:r>
              <a:rPr lang="de-DE" sz="2400" dirty="0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-Feld mit </a:t>
            </a:r>
            <a:r>
              <a:rPr lang="de-DE" sz="2400" dirty="0" err="1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Greeting</a:t>
            </a:r>
            <a:endParaRPr lang="de-DE" sz="2400" dirty="0">
              <a:solidFill>
                <a:srgbClr val="CA9FC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spring-</a:t>
            </a:r>
            <a:r>
              <a:rPr lang="de-DE" sz="2400" dirty="0" err="1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dirty="0">
                <a:solidFill>
                  <a:srgbClr val="CA9FC9"/>
                </a:solidFill>
                <a:latin typeface="Source Sans Pro" charset="0"/>
                <a:ea typeface="Source Sans Pro" charset="0"/>
                <a:cs typeface="Source Sans Pro" charset="0"/>
              </a:rPr>
              <a:t>-Stand starten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160137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09038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19647747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5536831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POJOs implementiert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gewohntem Programmiermodell aus anderen Technologien (z.B. JPA)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Root-Field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9049</Words>
  <Application>Microsoft Macintosh PowerPoint</Application>
  <PresentationFormat>A4-Papier (210 x 297 mm)</PresentationFormat>
  <Paragraphs>1882</Paragraphs>
  <Slides>155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155</vt:i4>
      </vt:variant>
    </vt:vector>
  </HeadingPairs>
  <TitlesOfParts>
    <vt:vector size="16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Summit 2021 | 22. November 2021, Online | @nilshartmann</vt:lpstr>
      <vt:lpstr>https://nilshartmann.net</vt:lpstr>
      <vt:lpstr>PowerPoint-Präsentation</vt:lpstr>
      <vt:lpstr>Agenda</vt:lpstr>
      <vt:lpstr>Teil 1</vt:lpstr>
      <vt:lpstr>PowerPoint-Präsentation</vt:lpstr>
      <vt:lpstr>GraphQL</vt:lpstr>
      <vt:lpstr>GitHub</vt:lpstr>
      <vt:lpstr>New York Times</vt:lpstr>
      <vt:lpstr>Source: https://github.com/nilshartmann/graphql-java-talk</vt:lpstr>
      <vt:lpstr>http://localhost:9000</vt:lpstr>
      <vt:lpstr>PowerPoint-Präsentation</vt:lpstr>
      <vt:lpstr>PowerPoint-Präsentation</vt:lpstr>
      <vt:lpstr>BeerAdvisor Domaine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REST APIs</vt:lpstr>
      <vt:lpstr>GraphQL APIs</vt:lpstr>
      <vt:lpstr>GraphQL APIs</vt:lpstr>
      <vt:lpstr>Daten Quellen</vt:lpstr>
      <vt:lpstr>Teil 1: Abfragen und Schema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query Language: Fragments</vt:lpstr>
      <vt:lpstr>query Language: Fragments</vt:lpstr>
      <vt:lpstr>Queries ausführen</vt:lpstr>
      <vt:lpstr>Queries ausführen</vt:lpstr>
      <vt:lpstr>Queries ausführen</vt:lpstr>
      <vt:lpstr>Hands-on: GraphQL Queries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GraphQL Schema</vt:lpstr>
      <vt:lpstr>Teil 2: Runtime-Umgebung (AKA: Eure Anwendung)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Server mit graphql-java</vt:lpstr>
      <vt:lpstr>GraphQL Server mit graphql-java</vt:lpstr>
      <vt:lpstr>GraphQL für Java-Anwendungen</vt:lpstr>
      <vt:lpstr>GraphQL für Java-Anwendungen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Ausführung von Queries</vt:lpstr>
      <vt:lpstr>Ausführung von Queries</vt:lpstr>
      <vt:lpstr>Ausführung von Queries</vt:lpstr>
      <vt:lpstr>Higher level Frameworks</vt:lpstr>
      <vt:lpstr>Higher level Frameworks</vt:lpstr>
      <vt:lpstr>Higher level Frameworks</vt:lpstr>
      <vt:lpstr>Higher level Frameworks</vt:lpstr>
      <vt:lpstr>spring-graphql</vt:lpstr>
      <vt:lpstr>spring-graphql</vt:lpstr>
      <vt:lpstr>spring-graphql</vt:lpstr>
      <vt:lpstr>spring-graphql</vt:lpstr>
      <vt:lpstr>spring-graphql</vt:lpstr>
      <vt:lpstr>graphql-java-tools</vt:lpstr>
      <vt:lpstr>graphql-java-tools</vt:lpstr>
      <vt:lpstr>graphql-java-tools</vt:lpstr>
      <vt:lpstr>graphql-java-tools</vt:lpstr>
      <vt:lpstr>graphql-java-tools</vt:lpstr>
      <vt:lpstr>graphql-java-tools</vt:lpstr>
      <vt:lpstr>Netflix DGS</vt:lpstr>
      <vt:lpstr>Netflix DGS</vt:lpstr>
      <vt:lpstr>Netflix DGS</vt:lpstr>
      <vt:lpstr>MicroProfile GraphQL</vt:lpstr>
      <vt:lpstr>MicroProfile GraphQL</vt:lpstr>
      <vt:lpstr>MicroProfile GraphQL</vt:lpstr>
      <vt:lpstr>GraphQL für Java Anwendungen</vt:lpstr>
      <vt:lpstr>GraphQL für Java Anwendungen</vt:lpstr>
      <vt:lpstr>GraphQL für Java Anwendungen</vt:lpstr>
      <vt:lpstr>Review</vt:lpstr>
      <vt:lpstr>Schema Design</vt:lpstr>
      <vt:lpstr>Schema Design</vt:lpstr>
      <vt:lpstr>Schema Design</vt:lpstr>
      <vt:lpstr>Schema Design</vt:lpstr>
      <vt:lpstr>Paginierung</vt:lpstr>
      <vt:lpstr>Paginierung</vt:lpstr>
      <vt:lpstr>Paginierung</vt:lpstr>
      <vt:lpstr>Security</vt:lpstr>
      <vt:lpstr>Security</vt:lpstr>
      <vt:lpstr>Security</vt:lpstr>
      <vt:lpstr>Security</vt:lpstr>
      <vt:lpstr>Error Handling</vt:lpstr>
      <vt:lpstr>Error Handling</vt:lpstr>
      <vt:lpstr>Exkurs: Optimierungen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 – Heilsbringer oder Teufelszeug?</vt:lpstr>
      <vt:lpstr>PowerPoint-Präsentation</vt:lpstr>
      <vt:lpstr>GraphQL</vt:lpstr>
      <vt:lpstr>Ausblick</vt:lpstr>
      <vt:lpstr>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915</cp:revision>
  <cp:lastPrinted>2019-09-04T14:57:49Z</cp:lastPrinted>
  <dcterms:created xsi:type="dcterms:W3CDTF">2016-03-28T15:59:53Z</dcterms:created>
  <dcterms:modified xsi:type="dcterms:W3CDTF">2021-11-23T11:22:17Z</dcterms:modified>
</cp:coreProperties>
</file>

<file path=docProps/thumbnail.jpeg>
</file>